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5" r:id="rId3"/>
    <p:sldId id="304" r:id="rId4"/>
    <p:sldId id="297" r:id="rId5"/>
    <p:sldId id="298" r:id="rId6"/>
    <p:sldId id="299" r:id="rId7"/>
    <p:sldId id="300" r:id="rId8"/>
    <p:sldId id="301" r:id="rId9"/>
    <p:sldId id="303" r:id="rId10"/>
    <p:sldId id="302" r:id="rId11"/>
    <p:sldId id="310" r:id="rId12"/>
    <p:sldId id="305" r:id="rId13"/>
    <p:sldId id="306" r:id="rId14"/>
    <p:sldId id="307" r:id="rId15"/>
    <p:sldId id="308" r:id="rId16"/>
    <p:sldId id="309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169"/>
    <a:srgbClr val="779AAB"/>
    <a:srgbClr val="443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/>
    <p:restoredTop sz="94648"/>
  </p:normalViewPr>
  <p:slideViewPr>
    <p:cSldViewPr snapToGrid="0">
      <p:cViewPr>
        <p:scale>
          <a:sx n="105" d="100"/>
          <a:sy n="105" d="100"/>
        </p:scale>
        <p:origin x="344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24C8E-7CE5-9D43-97E5-5DD958638FA4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6A95-879E-5A47-9414-45BA2EDE19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720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222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221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2022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9039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55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4303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194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534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3559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3086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2605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5150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0837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49974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205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F519-26E9-EAD7-2549-A38E52698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1E384-B3C5-29AF-8B4C-2134DCBA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87AF-071F-EC05-21A8-2EEE2BC5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A7940-39ED-B008-A2EC-DD638C74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6C43-F151-8791-74DB-0F57F87D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52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B4A-99C5-9CD3-0FF4-44BDBE86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868E9-46B4-2A28-B6F3-5283BD85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A83CA-F05A-C782-BBD9-CC72A360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B5C6-3A1B-EFB6-CC14-AC74F52D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75E1-3971-805A-5B6F-0455DDC3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288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8B78C-0E92-023D-B108-DBD353BBE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FEEA6-6B0C-23EC-092C-C06AFC5C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7E00D-9781-C087-6D73-D9E2740D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2C7C-481A-85F8-C693-F3252D22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FC97-395F-2D79-33B6-AB7EC1D2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90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62C5-5F00-2392-76E1-A9F8D42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024A-E75D-28AF-3049-3EAB795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A36A8-AC4C-B547-C1E2-3678FE12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CC59-F90D-54DC-4CEB-FCD34D25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E5C8-FE9D-600C-D481-F7D21D14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982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6E38-2EE4-E826-EEFA-435DD2FD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AE4B-9140-FFA6-B99A-08A49AA6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8736-B542-8E14-F586-703D9EB0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5F9C-55A0-AACF-FE58-69342987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46CF-6AB9-CEC6-E6FA-C8BF3A56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795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1CFA-2AE8-C830-28D3-2E44EF8A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E82D-BA05-E42C-D974-D78544B9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3768A-EDEE-0C6F-28DF-DC603FCA1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6E90A-01FD-539C-1528-18618E0E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A9A2-AA8A-1B9C-78F7-34AB42E6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B0C82-A7E5-F341-9A1D-95962FF8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B0F6-5AA9-D096-0006-9D551643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F49BE-1BF0-8462-926E-64D18FDA7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0876-59B8-27FA-44CC-AFF742593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E8FD-B58A-9EB4-55D7-8DD5CEC05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72706-1697-DEE3-3808-6C5396D4F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51DC6-184F-579E-2C58-11B0F360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E73FF-F9A1-DB9F-37CE-DAB7C685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262D1-CC3F-8E64-1DB5-6A32466B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242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8174-69C5-2EDB-BD77-D0C3572A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1E6EB-E858-78CD-12E9-8707929D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BF93E-C12B-2DFB-05E6-EC14B465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8F999-139E-432C-91C5-E64CE893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581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3842-6276-14BF-40AE-4385B914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2C9F4-1DFD-36A8-66FF-83739B1E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4D06-8628-128F-F550-6D12C33C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3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E8B9-182D-D5A0-6E1D-9B496052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D42-1FC7-5EA8-EE35-50497857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A17AE-7DDF-C5A6-34F9-ABAD6072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AC77F-4946-8A55-6779-680D698B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22F1A-50C1-91E2-931F-A1EF4F88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649D3-C5AA-94C2-7539-97FECD7A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25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5292-5169-107E-531C-97E45179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3FA-FA9F-1FB6-DE42-F1995B661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A050A-02AA-EE88-0B69-D8108099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A912B-BA53-2190-906D-E78082D1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0D52-56A7-200C-AF76-BAB21D09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056FD-AE70-77FC-C0D9-68B5F4BE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98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C6F49-2812-B85D-D49F-605CB46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0BF40-7E16-C34C-0B48-589833B7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B81E-FD6D-8943-40E9-B6962F06A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A237-2141-C74D-A51A-D2B5CD793AFB}" type="datetimeFigureOut">
              <a:rPr lang="en-CN" smtClean="0"/>
              <a:t>2025/3/6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1992-A42A-E89D-600D-90BF3A3AF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A0912-1A9A-2CBE-1DEF-C203BAE84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43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iaocx@ihep.ac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ot.cern/doc/v632/hadd_8cxx.html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.csail.mit.edu/202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talocean.com/community/tutorials/bashrc-file-in-linu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s61a.org(pyth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ecs189.org/" TargetMode="External"/><Relationship Id="rId4" Type="http://schemas.openxmlformats.org/officeDocument/2006/relationships/hyperlink" Target="https://web.stanford.edu/class/cs106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94" y="566644"/>
            <a:ext cx="6200412" cy="6070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133" y="1680502"/>
            <a:ext cx="11040909" cy="1326048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Setup and C1C1 analysis</a:t>
            </a:r>
            <a:endParaRPr kumimoji="1" lang="zh-CN" altLang="en-US" sz="3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28859-74B6-EFBA-F1B4-74DFF091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490162" y="158680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41FBA5-2190-14BF-D946-A51A585A60BB}"/>
              </a:ext>
            </a:extLst>
          </p:cNvPr>
          <p:cNvSpPr txBox="1"/>
          <p:nvPr/>
        </p:nvSpPr>
        <p:spPr>
          <a:xfrm>
            <a:off x="1929133" y="1110937"/>
            <a:ext cx="600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Department of Physics, Shandong University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7F5D02-4A32-1AE4-EED3-EAD59EF24CD4}"/>
              </a:ext>
            </a:extLst>
          </p:cNvPr>
          <p:cNvSpPr txBox="1"/>
          <p:nvPr/>
        </p:nvSpPr>
        <p:spPr>
          <a:xfrm>
            <a:off x="1929133" y="4117771"/>
            <a:ext cx="26035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Chengxin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Liao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liaocx@ihep.ac.cn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Feb, Wed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5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slimmer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5DF19-07C6-8333-FFCC-C469A431E45F}"/>
              </a:ext>
            </a:extLst>
          </p:cNvPr>
          <p:cNvSpPr txBox="1"/>
          <p:nvPr/>
        </p:nvSpPr>
        <p:spPr>
          <a:xfrm>
            <a:off x="259471" y="913785"/>
            <a:ext cx="1542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About add Cut</a:t>
            </a:r>
            <a:br>
              <a:rPr lang="en-CN" dirty="0">
                <a:highlight>
                  <a:srgbClr val="FFFF00"/>
                </a:highlight>
              </a:rPr>
            </a:br>
            <a:br>
              <a:rPr lang="en-CN" dirty="0">
                <a:highlight>
                  <a:srgbClr val="FFFF00"/>
                </a:highlight>
              </a:rPr>
            </a:br>
            <a:endParaRPr lang="en-CN" dirty="0">
              <a:highlight>
                <a:srgbClr val="FFFF00"/>
              </a:highlight>
            </a:endParaRPr>
          </a:p>
        </p:txBody>
      </p:sp>
      <p:pic>
        <p:nvPicPr>
          <p:cNvPr id="8" name="Picture 7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1A7B63A-13B6-9A11-CA21-5A6EF37D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352314"/>
            <a:ext cx="9489249" cy="2958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BED8D-51FF-5D4E-B456-8C76A4EEEE1E}"/>
              </a:ext>
            </a:extLst>
          </p:cNvPr>
          <p:cNvSpPr txBox="1"/>
          <p:nvPr/>
        </p:nvSpPr>
        <p:spPr>
          <a:xfrm>
            <a:off x="1888358" y="914020"/>
            <a:ext cx="8458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registerCut function definition at: </a:t>
            </a:r>
            <a:r>
              <a:rPr lang="en-US" sz="1400" dirty="0"/>
              <a:t>/</a:t>
            </a:r>
            <a:r>
              <a:rPr lang="en-US" sz="1400" dirty="0" err="1"/>
              <a:t>publicfs</a:t>
            </a:r>
            <a:r>
              <a:rPr lang="en-US" sz="1400" dirty="0"/>
              <a:t>/atlas/</a:t>
            </a:r>
            <a:r>
              <a:rPr lang="en-US" sz="1400" dirty="0" err="1"/>
              <a:t>atlasnew</a:t>
            </a:r>
            <a:r>
              <a:rPr lang="en-US" sz="1400" dirty="0"/>
              <a:t>/SUSY/users/</a:t>
            </a:r>
            <a:r>
              <a:rPr lang="en-US" sz="1400" dirty="0" err="1"/>
              <a:t>chengxinliao</a:t>
            </a:r>
            <a:r>
              <a:rPr lang="en-US" sz="1400" dirty="0"/>
              <a:t>/</a:t>
            </a:r>
            <a:r>
              <a:rPr lang="en-US" sz="1400" dirty="0" err="1"/>
              <a:t>MiniAnalysis</a:t>
            </a:r>
            <a:r>
              <a:rPr lang="en-US" sz="1400" dirty="0"/>
              <a:t>/</a:t>
            </a:r>
            <a:r>
              <a:rPr lang="en-US" sz="1400" dirty="0" err="1"/>
              <a:t>src</a:t>
            </a:r>
            <a:r>
              <a:rPr lang="en-US" sz="1400" dirty="0"/>
              <a:t>/</a:t>
            </a:r>
            <a:r>
              <a:rPr lang="en-US" sz="1400" dirty="0" err="1"/>
              <a:t>Cutflow.cxx</a:t>
            </a:r>
            <a:endParaRPr lang="en-CN" sz="1400" dirty="0"/>
          </a:p>
        </p:txBody>
      </p:sp>
      <p:pic>
        <p:nvPicPr>
          <p:cNvPr id="15" name="Picture 1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9F6CBF3-D518-A1E6-5BF2-09E321345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4" y="4363537"/>
            <a:ext cx="5623840" cy="19952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F0C37E-7A3A-8A1E-8A71-ADAD469CA5DA}"/>
              </a:ext>
            </a:extLst>
          </p:cNvPr>
          <p:cNvCxnSpPr/>
          <p:nvPr/>
        </p:nvCxnSpPr>
        <p:spPr>
          <a:xfrm flipH="1" flipV="1">
            <a:off x="3563210" y="1457141"/>
            <a:ext cx="2926080" cy="3799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916F64-F59C-4588-BE90-80A8E413B9F0}"/>
              </a:ext>
            </a:extLst>
          </p:cNvPr>
          <p:cNvSpPr txBox="1"/>
          <p:nvPr/>
        </p:nvSpPr>
        <p:spPr>
          <a:xfrm>
            <a:off x="6489290" y="157261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First definition</a:t>
            </a:r>
            <a:endParaRPr lang="en-CN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8DF6DA-8EEA-A8FA-FEE7-D4614B2711AE}"/>
              </a:ext>
            </a:extLst>
          </p:cNvPr>
          <p:cNvSpPr txBox="1"/>
          <p:nvPr/>
        </p:nvSpPr>
        <p:spPr>
          <a:xfrm>
            <a:off x="6117689" y="2280246"/>
            <a:ext cx="18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CN" b="1" dirty="0">
                <a:solidFill>
                  <a:schemeClr val="bg1"/>
                </a:solidFill>
              </a:rPr>
              <a:t>econd definition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9A6580-7E66-EA55-A939-BC068C0E3F8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563533" y="1870995"/>
            <a:ext cx="1554156" cy="593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B9F233-4C98-407B-4372-4A1995C30866}"/>
              </a:ext>
            </a:extLst>
          </p:cNvPr>
          <p:cNvSpPr txBox="1"/>
          <p:nvPr/>
        </p:nvSpPr>
        <p:spPr>
          <a:xfrm>
            <a:off x="6220326" y="4608095"/>
            <a:ext cx="506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First definition will return the N plot</a:t>
            </a:r>
            <a:br>
              <a:rPr lang="en-CN" dirty="0"/>
            </a:br>
            <a:r>
              <a:rPr lang="en-CN" dirty="0"/>
              <a:t>Second definition will return the N plot and N-1 plot</a:t>
            </a:r>
          </a:p>
        </p:txBody>
      </p:sp>
    </p:spTree>
    <p:extLst>
      <p:ext uri="{BB962C8B-B14F-4D97-AF65-F5344CB8AC3E}">
        <p14:creationId xmlns:p14="http://schemas.microsoft.com/office/powerpoint/2010/main" val="262098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slimmer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41FD5-E011-E01D-F887-B7F02484D06D}"/>
              </a:ext>
            </a:extLst>
          </p:cNvPr>
          <p:cNvSpPr txBox="1"/>
          <p:nvPr/>
        </p:nvSpPr>
        <p:spPr>
          <a:xfrm>
            <a:off x="296214" y="103031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About run 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073A8D-3269-340F-1CFB-FE65E3BA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92" y="1865452"/>
            <a:ext cx="11761615" cy="11869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6D880C-E066-6253-CA64-55021E4C9F17}"/>
              </a:ext>
            </a:extLst>
          </p:cNvPr>
          <p:cNvSpPr txBox="1"/>
          <p:nvPr/>
        </p:nvSpPr>
        <p:spPr>
          <a:xfrm>
            <a:off x="296214" y="1459060"/>
            <a:ext cx="37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Please ref the code of wenyi in run.sh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429F5-B672-4E64-C89E-72EFD104D495}"/>
              </a:ext>
            </a:extLst>
          </p:cNvPr>
          <p:cNvSpPr txBox="1"/>
          <p:nvPr/>
        </p:nvSpPr>
        <p:spPr>
          <a:xfrm>
            <a:off x="172994" y="3367674"/>
            <a:ext cx="4105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subJob.py is a scripts help you submit job </a:t>
            </a:r>
            <a:br>
              <a:rPr lang="en-CN" dirty="0"/>
            </a:br>
            <a:r>
              <a:rPr lang="en-CN" dirty="0"/>
              <a:t>-a means analysis</a:t>
            </a:r>
            <a:br>
              <a:rPr lang="en-CN" dirty="0"/>
            </a:br>
            <a:r>
              <a:rPr lang="en-CN" dirty="0"/>
              <a:t>-</a:t>
            </a:r>
            <a:r>
              <a:rPr lang="en-US" dirty="0"/>
              <a:t>I</a:t>
            </a:r>
            <a:r>
              <a:rPr lang="en-CN" dirty="0"/>
              <a:t> means input dir</a:t>
            </a:r>
            <a:br>
              <a:rPr lang="en-CN" dirty="0"/>
            </a:br>
            <a:r>
              <a:rPr lang="en-CN" dirty="0"/>
              <a:t>-n means output dir </a:t>
            </a:r>
            <a:br>
              <a:rPr lang="en-CN" dirty="0"/>
            </a:br>
            <a:r>
              <a:rPr lang="en-CN" dirty="0"/>
              <a:t>other argument can check the subJob.py</a:t>
            </a:r>
          </a:p>
        </p:txBody>
      </p:sp>
    </p:spTree>
    <p:extLst>
      <p:ext uri="{BB962C8B-B14F-4D97-AF65-F5344CB8AC3E}">
        <p14:creationId xmlns:p14="http://schemas.microsoft.com/office/powerpoint/2010/main" val="32386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CutCount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2A69C-87ED-3E95-0F95-379A42804105}"/>
              </a:ext>
            </a:extLst>
          </p:cNvPr>
          <p:cNvSpPr txBox="1"/>
          <p:nvPr/>
        </p:nvSpPr>
        <p:spPr>
          <a:xfrm>
            <a:off x="281222" y="1021278"/>
            <a:ext cx="10835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Method Principle: CutCount is a method to define your signal region, it can calculate the significance and yields of</a:t>
            </a:r>
            <a:br>
              <a:rPr lang="en-CN" dirty="0"/>
            </a:br>
            <a:r>
              <a:rPr lang="en-CN" dirty="0"/>
              <a:t>different cut combination, below setting is combination of input </a:t>
            </a:r>
          </a:p>
        </p:txBody>
      </p:sp>
      <p:pic>
        <p:nvPicPr>
          <p:cNvPr id="9" name="Picture 8" descr="A mountain range with text&#10;&#10;Description automatically generated">
            <a:extLst>
              <a:ext uri="{FF2B5EF4-FFF2-40B4-BE49-F238E27FC236}">
                <a16:creationId xmlns:a16="http://schemas.microsoft.com/office/drawing/2014/main" id="{65395D0E-36B9-CFF7-E143-AB10D595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2" y="1576010"/>
            <a:ext cx="7772400" cy="1970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1597C4-354C-17A8-48B7-81D3F25B539F}"/>
              </a:ext>
            </a:extLst>
          </p:cNvPr>
          <p:cNvSpPr txBox="1"/>
          <p:nvPr/>
        </p:nvSpPr>
        <p:spPr>
          <a:xfrm>
            <a:off x="281222" y="3573423"/>
            <a:ext cx="840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More details can check MiniAnalysis/include/CutCountRunner.h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1F77A499-DD79-EAD9-D1AB-07FC0D5D2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22" y="3943881"/>
            <a:ext cx="7772400" cy="193709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C45878-957D-02D5-F163-6E8A3661F18B}"/>
              </a:ext>
            </a:extLst>
          </p:cNvPr>
          <p:cNvCxnSpPr>
            <a:cxnSpLocks/>
          </p:cNvCxnSpPr>
          <p:nvPr/>
        </p:nvCxnSpPr>
        <p:spPr>
          <a:xfrm flipV="1">
            <a:off x="5507420" y="4338326"/>
            <a:ext cx="3026980" cy="158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DC3E04-810E-A065-C3AB-A16C57BED078}"/>
              </a:ext>
            </a:extLst>
          </p:cNvPr>
          <p:cNvSpPr txBox="1"/>
          <p:nvPr/>
        </p:nvSpPr>
        <p:spPr>
          <a:xfrm>
            <a:off x="8187559" y="3715937"/>
            <a:ext cx="3032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36 combinations</a:t>
            </a:r>
            <a:br>
              <a:rPr lang="en-CN" dirty="0"/>
            </a:br>
            <a:r>
              <a:rPr lang="en-CN" dirty="0"/>
              <a:t>based on operator you choose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782191-F339-2E6E-2B79-EF6B5CDAD44A}"/>
              </a:ext>
            </a:extLst>
          </p:cNvPr>
          <p:cNvCxnSpPr>
            <a:cxnSpLocks/>
          </p:cNvCxnSpPr>
          <p:nvPr/>
        </p:nvCxnSpPr>
        <p:spPr>
          <a:xfrm>
            <a:off x="2557463" y="2087436"/>
            <a:ext cx="5976937" cy="162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0F522A78-A29E-35E8-352D-506FFD5E877A}"/>
              </a:ext>
            </a:extLst>
          </p:cNvPr>
          <p:cNvSpPr/>
          <p:nvPr/>
        </p:nvSpPr>
        <p:spPr>
          <a:xfrm>
            <a:off x="8313683" y="1769021"/>
            <a:ext cx="220717" cy="149969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76247B-744A-901E-5FBA-DC08C6FDB454}"/>
              </a:ext>
            </a:extLst>
          </p:cNvPr>
          <p:cNvSpPr txBox="1"/>
          <p:nvPr/>
        </p:nvSpPr>
        <p:spPr>
          <a:xfrm>
            <a:off x="8534400" y="2087436"/>
            <a:ext cx="1263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MET &gt; 30</a:t>
            </a:r>
            <a:br>
              <a:rPr lang="en-CN" dirty="0"/>
            </a:br>
            <a:r>
              <a:rPr lang="en-CN" dirty="0"/>
              <a:t>dRtt &lt; 2.4</a:t>
            </a:r>
            <a:br>
              <a:rPr lang="en-CN" dirty="0"/>
            </a:br>
            <a:r>
              <a:rPr lang="en-CN" dirty="0"/>
              <a:t>dPhitt &gt; 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21B20-9155-581C-0C28-52A3B44EEC93}"/>
              </a:ext>
            </a:extLst>
          </p:cNvPr>
          <p:cNvSpPr txBox="1"/>
          <p:nvPr/>
        </p:nvSpPr>
        <p:spPr>
          <a:xfrm>
            <a:off x="9944102" y="235856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……..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AFBD39-5C0B-D187-E6D2-E24FC29AF2EC}"/>
              </a:ext>
            </a:extLst>
          </p:cNvPr>
          <p:cNvSpPr txBox="1"/>
          <p:nvPr/>
        </p:nvSpPr>
        <p:spPr>
          <a:xfrm>
            <a:off x="281222" y="6000156"/>
            <a:ext cx="519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Grid setting I suggest ref wenyi’s code and fine tuning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52A32-EC45-00DC-495A-01EA9E37C8EB}"/>
              </a:ext>
            </a:extLst>
          </p:cNvPr>
          <p:cNvSpPr txBox="1"/>
          <p:nvPr/>
        </p:nvSpPr>
        <p:spPr>
          <a:xfrm>
            <a:off x="281222" y="758541"/>
            <a:ext cx="868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CN" dirty="0"/>
              <a:t>ull code address: </a:t>
            </a:r>
            <a:r>
              <a:rPr lang="en-US" dirty="0"/>
              <a:t>/</a:t>
            </a:r>
            <a:r>
              <a:rPr lang="en-US" dirty="0" err="1"/>
              <a:t>publicfs</a:t>
            </a:r>
            <a:r>
              <a:rPr lang="en-US" dirty="0"/>
              <a:t>/atlas/</a:t>
            </a:r>
            <a:r>
              <a:rPr lang="en-US" dirty="0" err="1"/>
              <a:t>atlasnew</a:t>
            </a:r>
            <a:r>
              <a:rPr lang="en-US" dirty="0"/>
              <a:t>/SUSY/users/</a:t>
            </a:r>
            <a:r>
              <a:rPr lang="en-US" dirty="0" err="1"/>
              <a:t>chengxinliao</a:t>
            </a:r>
            <a:r>
              <a:rPr lang="en-US" dirty="0"/>
              <a:t>/Run2-C1C1/</a:t>
            </a:r>
            <a:r>
              <a:rPr lang="en-US" dirty="0" err="1"/>
              <a:t>CutCount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2492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CutCount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C53C021-CDE2-A8EF-1EFE-10442652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1133475"/>
            <a:ext cx="4559300" cy="1790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8417D6-8053-CC08-92CF-78A2297CECA2}"/>
              </a:ext>
            </a:extLst>
          </p:cNvPr>
          <p:cNvSpPr txBox="1"/>
          <p:nvPr/>
        </p:nvSpPr>
        <p:spPr>
          <a:xfrm>
            <a:off x="301625" y="826216"/>
            <a:ext cx="392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CN" dirty="0"/>
              <a:t>ou also can add the filter to your result</a:t>
            </a:r>
          </a:p>
        </p:txBody>
      </p:sp>
      <p:pic>
        <p:nvPicPr>
          <p:cNvPr id="20" name="Picture 1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6073989-2682-AB8A-6F3C-496619B9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5" y="3399855"/>
            <a:ext cx="4940300" cy="2921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7B48AD1-E086-72E0-513A-0DCE898E4555}"/>
              </a:ext>
            </a:extLst>
          </p:cNvPr>
          <p:cNvSpPr txBox="1"/>
          <p:nvPr/>
        </p:nvSpPr>
        <p:spPr>
          <a:xfrm>
            <a:off x="172994" y="3030523"/>
            <a:ext cx="728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Before you start to set cut, you have to told complier where can find the var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F29DC-4732-F627-7012-7C8001ACAC04}"/>
              </a:ext>
            </a:extLst>
          </p:cNvPr>
          <p:cNvSpPr txBox="1"/>
          <p:nvPr/>
        </p:nvSpPr>
        <p:spPr>
          <a:xfrm>
            <a:off x="5370556" y="5234830"/>
            <a:ext cx="6438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o, maybe for now, you already familiar with structure of CutCount</a:t>
            </a:r>
            <a:br>
              <a:rPr lang="en-CN" dirty="0"/>
            </a:br>
            <a:r>
              <a:rPr lang="en-CN" dirty="0"/>
              <a:t>Let’s try to run 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072F48-78F1-702E-D520-E1BF1B5AB9FD}"/>
              </a:ext>
            </a:extLst>
          </p:cNvPr>
          <p:cNvSpPr txBox="1"/>
          <p:nvPr/>
        </p:nvSpPr>
        <p:spPr>
          <a:xfrm>
            <a:off x="7022154" y="55808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🗣️</a:t>
            </a:r>
          </a:p>
        </p:txBody>
      </p:sp>
    </p:spTree>
    <p:extLst>
      <p:ext uri="{BB962C8B-B14F-4D97-AF65-F5344CB8AC3E}">
        <p14:creationId xmlns:p14="http://schemas.microsoft.com/office/powerpoint/2010/main" val="237158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CutCount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778CD-28C4-F772-24AD-25F9EE7665FD}"/>
              </a:ext>
            </a:extLst>
          </p:cNvPr>
          <p:cNvSpPr txBox="1"/>
          <p:nvPr/>
        </p:nvSpPr>
        <p:spPr>
          <a:xfrm>
            <a:off x="228600" y="1071563"/>
            <a:ext cx="5670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CN" dirty="0"/>
              <a:t>efore start to run, thers are some file we need to prepare</a:t>
            </a:r>
            <a:br>
              <a:rPr lang="en-CN" dirty="0"/>
            </a:b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56FB7-3F8C-C04C-5CFF-1EFC250A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3" y="1480453"/>
            <a:ext cx="7683500" cy="46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B5C47-6B44-4687-F872-429D81C724D8}"/>
              </a:ext>
            </a:extLst>
          </p:cNvPr>
          <p:cNvSpPr txBox="1"/>
          <p:nvPr/>
        </p:nvSpPr>
        <p:spPr>
          <a:xfrm>
            <a:off x="172994" y="2080870"/>
            <a:ext cx="507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preCUT.root contain the result of your pre-selection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931617C-72FC-055D-1C0E-87D5A255D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43" y="2450202"/>
            <a:ext cx="3178028" cy="391917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30D584-EA2E-A6B8-96FF-989FEE81F33D}"/>
              </a:ext>
            </a:extLst>
          </p:cNvPr>
          <p:cNvCxnSpPr/>
          <p:nvPr/>
        </p:nvCxnSpPr>
        <p:spPr>
          <a:xfrm flipH="1">
            <a:off x="3468915" y="2520249"/>
            <a:ext cx="319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BC4056-8030-BE8B-ADD9-823CCA52169A}"/>
              </a:ext>
            </a:extLst>
          </p:cNvPr>
          <p:cNvCxnSpPr/>
          <p:nvPr/>
        </p:nvCxnSpPr>
        <p:spPr>
          <a:xfrm flipH="1">
            <a:off x="3454401" y="5336020"/>
            <a:ext cx="319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D0A42E-4861-CFA0-D05A-84867C919070}"/>
              </a:ext>
            </a:extLst>
          </p:cNvPr>
          <p:cNvCxnSpPr/>
          <p:nvPr/>
        </p:nvCxnSpPr>
        <p:spPr>
          <a:xfrm flipH="1">
            <a:off x="3468915" y="5452135"/>
            <a:ext cx="319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27D60A-E9BE-F524-D062-0DB5C1428C9E}"/>
              </a:ext>
            </a:extLst>
          </p:cNvPr>
          <p:cNvCxnSpPr/>
          <p:nvPr/>
        </p:nvCxnSpPr>
        <p:spPr>
          <a:xfrm flipH="1">
            <a:off x="3468915" y="5539221"/>
            <a:ext cx="319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AEABA8-E57F-49B1-6F66-8F27347AAB61}"/>
              </a:ext>
            </a:extLst>
          </p:cNvPr>
          <p:cNvSpPr txBox="1"/>
          <p:nvPr/>
        </p:nvSpPr>
        <p:spPr>
          <a:xfrm>
            <a:off x="3201076" y="570365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….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5FEB59-3FC1-E6DF-71C4-D5C98D396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763" y="2765265"/>
            <a:ext cx="6198181" cy="3862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6524BF-C7B9-AC13-1408-2B71AB5BD9CD}"/>
              </a:ext>
            </a:extLst>
          </p:cNvPr>
          <p:cNvSpPr txBox="1"/>
          <p:nvPr/>
        </p:nvSpPr>
        <p:spPr>
          <a:xfrm>
            <a:off x="4101421" y="2423068"/>
            <a:ext cx="443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ere is your result after passing pre-selection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2A428E-61E7-EB1C-E4C0-4716DF523889}"/>
              </a:ext>
            </a:extLst>
          </p:cNvPr>
          <p:cNvSpPr txBox="1"/>
          <p:nvPr/>
        </p:nvSpPr>
        <p:spPr>
          <a:xfrm>
            <a:off x="4101421" y="3317894"/>
            <a:ext cx="4392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CN" dirty="0"/>
              <a:t>ou can merge them with hadd command</a:t>
            </a:r>
            <a:br>
              <a:rPr lang="en-CN" dirty="0"/>
            </a:br>
            <a:r>
              <a:rPr lang="en-CN" dirty="0"/>
              <a:t>more detail about hadd please check here</a:t>
            </a:r>
            <a:br>
              <a:rPr lang="en-CN" dirty="0"/>
            </a:br>
            <a:r>
              <a:rPr lang="en-US" dirty="0">
                <a:hlinkClick r:id="rId6"/>
              </a:rPr>
              <a:t>https://root.cern/doc/v632/hadd_8cxx.html</a:t>
            </a:r>
            <a:r>
              <a:rPr lang="en-US" dirty="0"/>
              <a:t> </a:t>
            </a:r>
            <a:endParaRPr lang="en-CN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788966AD-3A4D-5073-F349-DBBFEDE23516}"/>
              </a:ext>
            </a:extLst>
          </p:cNvPr>
          <p:cNvSpPr/>
          <p:nvPr/>
        </p:nvSpPr>
        <p:spPr>
          <a:xfrm>
            <a:off x="4582886" y="4409788"/>
            <a:ext cx="239485" cy="706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1A14DA-87F0-3C93-0F09-6B11353E7C82}"/>
              </a:ext>
            </a:extLst>
          </p:cNvPr>
          <p:cNvSpPr txBox="1"/>
          <p:nvPr/>
        </p:nvSpPr>
        <p:spPr>
          <a:xfrm>
            <a:off x="4184877" y="5417105"/>
            <a:ext cx="5800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Please try to merge these file and get your own preCUT.root</a:t>
            </a:r>
            <a:br>
              <a:rPr lang="en-CN" dirty="0"/>
            </a:br>
            <a:r>
              <a:rPr lang="en-CN" dirty="0"/>
              <a:t>acctully that’s the only file you need to prepare </a:t>
            </a:r>
          </a:p>
        </p:txBody>
      </p:sp>
    </p:spTree>
    <p:extLst>
      <p:ext uri="{BB962C8B-B14F-4D97-AF65-F5344CB8AC3E}">
        <p14:creationId xmlns:p14="http://schemas.microsoft.com/office/powerpoint/2010/main" val="392736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CutCount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7DF97-580F-2690-B1F7-A2A7220D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961838"/>
            <a:ext cx="7683500" cy="46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1D4B9-4A41-95FE-EC2B-9EE73E6005B3}"/>
              </a:ext>
            </a:extLst>
          </p:cNvPr>
          <p:cNvSpPr txBox="1"/>
          <p:nvPr/>
        </p:nvSpPr>
        <p:spPr>
          <a:xfrm>
            <a:off x="172994" y="1645431"/>
            <a:ext cx="11718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hen you can complie the file manully or by running subJOB.sh file</a:t>
            </a:r>
            <a:br>
              <a:rPr lang="en-CN" dirty="0"/>
            </a:br>
            <a:r>
              <a:rPr lang="en-CN" dirty="0"/>
              <a:t>after you complie with no error, you will get a file called mini_analysis in build dir, and if you already learn something about</a:t>
            </a:r>
            <a:br>
              <a:rPr lang="en-CN" dirty="0"/>
            </a:br>
            <a:r>
              <a:rPr lang="en-CN" dirty="0"/>
              <a:t>C</a:t>
            </a:r>
            <a:r>
              <a:rPr lang="en-US" dirty="0"/>
              <a:t>M</a:t>
            </a:r>
            <a:r>
              <a:rPr lang="en-CN" dirty="0"/>
              <a:t>ake, you will how to handle it. But if you still not, please please check setup page!!!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B10C3A-0EC3-9661-5490-3EE3E44D2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4" y="2568761"/>
            <a:ext cx="5317710" cy="3740422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8380367-4669-A0DD-022E-DFDA57261585}"/>
              </a:ext>
            </a:extLst>
          </p:cNvPr>
          <p:cNvSpPr/>
          <p:nvPr/>
        </p:nvSpPr>
        <p:spPr>
          <a:xfrm rot="10800000">
            <a:off x="632522" y="4087175"/>
            <a:ext cx="955344" cy="55955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395A82-8BDC-EF42-BFB0-EB21F788E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065" y="3569706"/>
            <a:ext cx="1435100" cy="1092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6FA2B8-54B5-5093-18CF-BC4C173E0674}"/>
              </a:ext>
            </a:extLst>
          </p:cNvPr>
          <p:cNvSpPr txBox="1"/>
          <p:nvPr/>
        </p:nvSpPr>
        <p:spPr>
          <a:xfrm>
            <a:off x="5779844" y="2670174"/>
            <a:ext cx="5620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subJOB.sh also contain the cmake step which is simple</a:t>
            </a:r>
            <a:br>
              <a:rPr lang="en-CN" dirty="0"/>
            </a:br>
            <a:r>
              <a:rPr lang="en-CN" dirty="0"/>
              <a:t>if you already cmake manully, please comment these lines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068089-8974-6D99-47EF-B9B62FF91750}"/>
              </a:ext>
            </a:extLst>
          </p:cNvPr>
          <p:cNvSpPr txBox="1"/>
          <p:nvPr/>
        </p:nvSpPr>
        <p:spPr>
          <a:xfrm>
            <a:off x="5864065" y="5201187"/>
            <a:ext cx="6404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BTW, remember delete the run folder before you run, or change </a:t>
            </a:r>
            <a:br>
              <a:rPr lang="en-CN" dirty="0"/>
            </a:br>
            <a:r>
              <a:rPr lang="en-CN" dirty="0"/>
              <a:t>the output folder in case there is a warning, because your output</a:t>
            </a:r>
            <a:br>
              <a:rPr lang="en-CN" dirty="0"/>
            </a:br>
            <a:r>
              <a:rPr lang="en-CN" dirty="0"/>
              <a:t>folder alread exist</a:t>
            </a:r>
          </a:p>
        </p:txBody>
      </p:sp>
    </p:spTree>
    <p:extLst>
      <p:ext uri="{BB962C8B-B14F-4D97-AF65-F5344CB8AC3E}">
        <p14:creationId xmlns:p14="http://schemas.microsoft.com/office/powerpoint/2010/main" val="3825808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CutCount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AF4DB-A2A3-58FB-FA02-0F55E380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3" y="1284929"/>
            <a:ext cx="7251700" cy="41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CF833-2654-5695-2C50-BD383F36DF83}"/>
              </a:ext>
            </a:extLst>
          </p:cNvPr>
          <p:cNvSpPr txBox="1"/>
          <p:nvPr/>
        </p:nvSpPr>
        <p:spPr>
          <a:xfrm>
            <a:off x="314193" y="849557"/>
            <a:ext cx="785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r>
              <a:rPr lang="en-CN" dirty="0"/>
              <a:t>ust use hep_sub to submit you job to computing platform, then you can see that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364FF4-3B0E-0D51-BCB1-87DDE57DA853}"/>
              </a:ext>
            </a:extLst>
          </p:cNvPr>
          <p:cNvSpPr txBox="1"/>
          <p:nvPr/>
        </p:nvSpPr>
        <p:spPr>
          <a:xfrm>
            <a:off x="314193" y="1925052"/>
            <a:ext cx="98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cutResult.csv contain the raw result based on you cut, and end.csv will show the topZn cut combination</a:t>
            </a:r>
          </a:p>
        </p:txBody>
      </p:sp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2EA598-7EB6-AE75-C417-D9A7EB916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9" y="2410192"/>
            <a:ext cx="7772400" cy="17614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A67560-1195-3209-E805-960CF70374AB}"/>
              </a:ext>
            </a:extLst>
          </p:cNvPr>
          <p:cNvSpPr txBox="1"/>
          <p:nvPr/>
        </p:nvSpPr>
        <p:spPr>
          <a:xfrm>
            <a:off x="0" y="4480474"/>
            <a:ext cx="11402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I suggest that sig and bkg yields need to large than 3, and bkg uncertainty is less thann 20%</a:t>
            </a:r>
            <a:br>
              <a:rPr lang="en-CN" dirty="0"/>
            </a:br>
            <a:br>
              <a:rPr lang="en-CN" dirty="0"/>
            </a:br>
            <a:r>
              <a:rPr lang="en-CN" dirty="0"/>
              <a:t>then use the Cut you choose to slimmer.cxx and check the N-1 distribution to see if the result can meet you requirement</a:t>
            </a:r>
          </a:p>
        </p:txBody>
      </p:sp>
    </p:spTree>
    <p:extLst>
      <p:ext uri="{BB962C8B-B14F-4D97-AF65-F5344CB8AC3E}">
        <p14:creationId xmlns:p14="http://schemas.microsoft.com/office/powerpoint/2010/main" val="1027721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A7699-A015-5E95-523A-A29C6FC4785A}"/>
              </a:ext>
            </a:extLst>
          </p:cNvPr>
          <p:cNvSpPr txBox="1"/>
          <p:nvPr/>
        </p:nvSpPr>
        <p:spPr>
          <a:xfrm>
            <a:off x="471228" y="1045028"/>
            <a:ext cx="1165312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  <a:highlight>
                  <a:srgbClr val="FF0000"/>
                </a:highlight>
              </a:rPr>
              <a:t>First thing </a:t>
            </a:r>
            <a:r>
              <a:rPr lang="en-CN" dirty="0"/>
              <a:t>you need to do is check the computing platform introduction and familiar with linux, more detail can find here</a:t>
            </a:r>
            <a:br>
              <a:rPr lang="en-CN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http://</a:t>
            </a:r>
            <a:r>
              <a:rPr lang="en-US" dirty="0" err="1">
                <a:highlight>
                  <a:srgbClr val="FFFF00"/>
                </a:highlight>
              </a:rPr>
              <a:t>afsapply.ihep.ac.cn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cchelp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en</a:t>
            </a:r>
            <a:r>
              <a:rPr lang="en-US" dirty="0">
                <a:highlight>
                  <a:srgbClr val="FFFF00"/>
                </a:highlight>
              </a:rPr>
              <a:t>/</a:t>
            </a:r>
            <a:br>
              <a:rPr lang="en-US" dirty="0">
                <a:highlight>
                  <a:srgbClr val="FFFF00"/>
                </a:highlight>
              </a:rPr>
            </a:b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Linux tool: </a:t>
            </a:r>
            <a:r>
              <a:rPr lang="en-US" dirty="0">
                <a:highlight>
                  <a:srgbClr val="FFFF00"/>
                </a:highlight>
                <a:hlinkClick r:id="rId3"/>
              </a:rPr>
              <a:t>https://missing.csail.mit.edu/2020/</a:t>
            </a:r>
            <a:r>
              <a:rPr lang="en-US" dirty="0">
                <a:highlight>
                  <a:srgbClr val="FFFF00"/>
                </a:highlight>
              </a:rPr>
              <a:t> 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  <a:p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Second thing </a:t>
            </a:r>
            <a:r>
              <a:rPr lang="en-US" dirty="0"/>
              <a:t>is modify your own computing environment</a:t>
            </a:r>
            <a:br>
              <a:rPr lang="en-US" dirty="0"/>
            </a:br>
            <a:r>
              <a:rPr lang="en-US" dirty="0"/>
              <a:t>	1. create a file called 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 err="1">
                <a:solidFill>
                  <a:srgbClr val="FF0000"/>
                </a:solidFill>
              </a:rPr>
              <a:t>bashrc</a:t>
            </a:r>
            <a:r>
              <a:rPr lang="en-US" b="1" dirty="0">
                <a:solidFill>
                  <a:srgbClr val="FF0000"/>
                </a:solidFill>
              </a:rPr>
              <a:t> and .</a:t>
            </a:r>
            <a:r>
              <a:rPr lang="en-US" b="1" dirty="0" err="1">
                <a:solidFill>
                  <a:srgbClr val="FF0000"/>
                </a:solidFill>
              </a:rPr>
              <a:t>bash_profile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at you home </a:t>
            </a:r>
            <a:r>
              <a:rPr lang="en-US" dirty="0" err="1"/>
              <a:t>dir</a:t>
            </a:r>
            <a:r>
              <a:rPr lang="en-US" dirty="0"/>
              <a:t>, full path is here: </a:t>
            </a:r>
            <a:r>
              <a:rPr lang="en-US" sz="1600" dirty="0">
                <a:highlight>
                  <a:srgbClr val="FFFF00"/>
                </a:highlight>
              </a:rPr>
              <a:t>/</a:t>
            </a:r>
            <a:r>
              <a:rPr lang="en-US" sz="1600" dirty="0" err="1">
                <a:highlight>
                  <a:srgbClr val="FFFF00"/>
                </a:highlight>
              </a:rPr>
              <a:t>afs</a:t>
            </a:r>
            <a:r>
              <a:rPr lang="en-US" sz="1600" dirty="0">
                <a:highlight>
                  <a:srgbClr val="FFFF00"/>
                </a:highlight>
              </a:rPr>
              <a:t>/</a:t>
            </a:r>
            <a:r>
              <a:rPr lang="en-US" sz="1600" dirty="0" err="1">
                <a:highlight>
                  <a:srgbClr val="FFFF00"/>
                </a:highlight>
              </a:rPr>
              <a:t>ihep.ac.cn</a:t>
            </a:r>
            <a:r>
              <a:rPr lang="en-US" sz="1600" dirty="0">
                <a:highlight>
                  <a:srgbClr val="FFFF00"/>
                </a:highlight>
              </a:rPr>
              <a:t>/users/c/</a:t>
            </a:r>
            <a:r>
              <a:rPr lang="en-US" sz="1600" dirty="0" err="1">
                <a:highlight>
                  <a:srgbClr val="FFFF00"/>
                </a:highlight>
              </a:rPr>
              <a:t>chengxinliao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/>
              <a:t>	more detail: </a:t>
            </a:r>
            <a:r>
              <a:rPr lang="en-US" dirty="0">
                <a:hlinkClick r:id="rId4"/>
              </a:rPr>
              <a:t>https://www.digitalocean.com/community/tutorials/bashrc-file-in-linux</a:t>
            </a:r>
            <a:endParaRPr lang="en-US" dirty="0"/>
          </a:p>
          <a:p>
            <a:br>
              <a:rPr lang="en-US" dirty="0">
                <a:highlight>
                  <a:srgbClr val="FFFF00"/>
                </a:highlight>
              </a:rPr>
            </a:br>
            <a:r>
              <a:rPr lang="en-US" dirty="0"/>
              <a:t>	2. your work </a:t>
            </a:r>
            <a:r>
              <a:rPr lang="en-US" dirty="0" err="1"/>
              <a:t>dir</a:t>
            </a:r>
            <a:r>
              <a:rPr lang="en-US" dirty="0"/>
              <a:t> at: 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publicfs</a:t>
            </a:r>
            <a:r>
              <a:rPr lang="en-US" dirty="0">
                <a:highlight>
                  <a:srgbClr val="FFFF00"/>
                </a:highlight>
              </a:rPr>
              <a:t>/atlas/</a:t>
            </a:r>
            <a:r>
              <a:rPr lang="en-US" dirty="0" err="1">
                <a:highlight>
                  <a:srgbClr val="FFFF00"/>
                </a:highlight>
              </a:rPr>
              <a:t>atlasnew</a:t>
            </a:r>
            <a:r>
              <a:rPr lang="en-US" dirty="0">
                <a:highlight>
                  <a:srgbClr val="FFFF00"/>
                </a:highlight>
              </a:rPr>
              <a:t>/SUSY/users/</a:t>
            </a:r>
            <a:r>
              <a:rPr lang="en-US" dirty="0" err="1">
                <a:highlight>
                  <a:srgbClr val="FFFF00"/>
                </a:highlight>
              </a:rPr>
              <a:t>chengxinliao</a:t>
            </a:r>
            <a:r>
              <a:rPr lang="en-US" dirty="0">
                <a:highlight>
                  <a:srgbClr val="FFFF00"/>
                </a:highlight>
              </a:rPr>
              <a:t> (This is my work </a:t>
            </a:r>
            <a:r>
              <a:rPr lang="en-US" dirty="0" err="1">
                <a:highlight>
                  <a:srgbClr val="FFFF00"/>
                </a:highlight>
              </a:rPr>
              <a:t>dir</a:t>
            </a:r>
            <a:r>
              <a:rPr lang="en-US" dirty="0">
                <a:highlight>
                  <a:srgbClr val="FFFF00"/>
                </a:highlight>
              </a:rPr>
              <a:t>🤓)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r>
              <a:rPr lang="en-US" dirty="0"/>
              <a:t>	3. you can cd to work </a:t>
            </a:r>
            <a:r>
              <a:rPr lang="en-US" dirty="0" err="1"/>
              <a:t>dir</a:t>
            </a:r>
            <a:r>
              <a:rPr lang="en-US" dirty="0"/>
              <a:t> can </a:t>
            </a:r>
            <a:r>
              <a:rPr lang="en-US" dirty="0" err="1"/>
              <a:t>creat</a:t>
            </a:r>
            <a:r>
              <a:rPr lang="en-US" dirty="0"/>
              <a:t> a file called </a:t>
            </a:r>
            <a:r>
              <a:rPr lang="en-US" sz="2000" b="1" dirty="0" err="1">
                <a:solidFill>
                  <a:srgbClr val="FF0000"/>
                </a:solidFill>
              </a:rPr>
              <a:t>setup_initiate.sh</a:t>
            </a:r>
            <a:endParaRPr lang="en-CN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7CE550-74D9-0E96-48D6-70F988CABB6E}"/>
              </a:ext>
            </a:extLst>
          </p:cNvPr>
          <p:cNvCxnSpPr/>
          <p:nvPr/>
        </p:nvCxnSpPr>
        <p:spPr>
          <a:xfrm flipH="1">
            <a:off x="8585860" y="2363190"/>
            <a:ext cx="451262" cy="41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BD0A78-3FEC-CE62-A54C-D99E30C1564E}"/>
              </a:ext>
            </a:extLst>
          </p:cNvPr>
          <p:cNvSpPr txBox="1"/>
          <p:nvPr/>
        </p:nvSpPr>
        <p:spPr>
          <a:xfrm>
            <a:off x="7707086" y="2030083"/>
            <a:ext cx="308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ere should be your username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D49C96-2706-CB7C-FC70-E684AFF2CFDA}"/>
              </a:ext>
            </a:extLst>
          </p:cNvPr>
          <p:cNvSpPr txBox="1"/>
          <p:nvPr/>
        </p:nvSpPr>
        <p:spPr>
          <a:xfrm>
            <a:off x="5177290" y="1642639"/>
            <a:ext cx="477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n short is a file can autoexcute when users log 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69A44A-CC61-26EB-3161-7E3368E66462}"/>
              </a:ext>
            </a:extLst>
          </p:cNvPr>
          <p:cNvCxnSpPr>
            <a:cxnSpLocks/>
          </p:cNvCxnSpPr>
          <p:nvPr/>
        </p:nvCxnSpPr>
        <p:spPr>
          <a:xfrm flipV="1">
            <a:off x="3906982" y="1923803"/>
            <a:ext cx="2517569" cy="122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FA7EB2-3C73-BA41-798A-2CF537A0E74E}"/>
              </a:ext>
            </a:extLst>
          </p:cNvPr>
          <p:cNvSpPr txBox="1"/>
          <p:nvPr/>
        </p:nvSpPr>
        <p:spPr>
          <a:xfrm>
            <a:off x="67647" y="2245356"/>
            <a:ext cx="526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I think every rookie in computer field have to see this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A44B1E-DFE5-7086-8392-B5CB315A4BE9}"/>
              </a:ext>
            </a:extLst>
          </p:cNvPr>
          <p:cNvCxnSpPr/>
          <p:nvPr/>
        </p:nvCxnSpPr>
        <p:spPr>
          <a:xfrm flipH="1">
            <a:off x="1603169" y="2125683"/>
            <a:ext cx="818327" cy="2375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3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49428-1765-67A1-BF9A-CC1FB63E473B}"/>
              </a:ext>
            </a:extLst>
          </p:cNvPr>
          <p:cNvSpPr txBox="1"/>
          <p:nvPr/>
        </p:nvSpPr>
        <p:spPr>
          <a:xfrm>
            <a:off x="172994" y="726703"/>
            <a:ext cx="117260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Some tools need to know:</a:t>
            </a:r>
            <a:br>
              <a:rPr lang="en-CN" dirty="0"/>
            </a:br>
            <a:br>
              <a:rPr lang="en-CN" dirty="0"/>
            </a:br>
            <a:r>
              <a:rPr lang="en-CN" dirty="0"/>
              <a:t>based on we have LLM, </a:t>
            </a:r>
            <a:r>
              <a:rPr lang="en-US" altLang="zh-CN" dirty="0"/>
              <a:t>program can be easy for us, but we still need have basic cognition</a:t>
            </a:r>
            <a:r>
              <a:rPr lang="zh-CN" altLang="en-US" dirty="0"/>
              <a:t> </a:t>
            </a:r>
            <a:r>
              <a:rPr lang="en-US" altLang="zh-CN" dirty="0"/>
              <a:t>about these tool</a:t>
            </a:r>
            <a:br>
              <a:rPr lang="en-CN" dirty="0"/>
            </a:br>
            <a:r>
              <a:rPr lang="en-CN" dirty="0"/>
              <a:t>1. C/Cpp/python, just a tool, as a rookie, you probably don’t need to know the detail, but you have to build a frame about it</a:t>
            </a:r>
            <a:br>
              <a:rPr lang="en-CN" dirty="0"/>
            </a:br>
            <a:endParaRPr lang="en-CN" dirty="0"/>
          </a:p>
          <a:p>
            <a:r>
              <a:rPr lang="en-CN" dirty="0"/>
              <a:t>2. Latex: I think I don’t need to introduce it</a:t>
            </a:r>
            <a:br>
              <a:rPr lang="en-CN" dirty="0"/>
            </a:br>
            <a:br>
              <a:rPr lang="en-CN" dirty="0"/>
            </a:br>
            <a:r>
              <a:rPr lang="en-CN" dirty="0"/>
              <a:t>3. GNU make &amp; C</a:t>
            </a:r>
            <a:r>
              <a:rPr lang="en-US" dirty="0"/>
              <a:t>M</a:t>
            </a:r>
            <a:r>
              <a:rPr lang="en-CN" dirty="0"/>
              <a:t>ake: maybe you don’t need to know how to write, but at least you need to know why we need this file</a:t>
            </a:r>
            <a:br>
              <a:rPr lang="en-CN" dirty="0"/>
            </a:br>
            <a:br>
              <a:rPr lang="en-CN" dirty="0"/>
            </a:br>
            <a:r>
              <a:rPr lang="en-CN" dirty="0"/>
              <a:t>4. Git &amp; Github: code version !!!(Introduce in Missing semester, website link at page 1 in this sildes)</a:t>
            </a:r>
            <a:br>
              <a:rPr lang="en-CN" dirty="0"/>
            </a:br>
            <a:br>
              <a:rPr lang="en-CN" dirty="0"/>
            </a:br>
            <a:r>
              <a:rPr lang="en-US" altLang="zh-CN" dirty="0"/>
              <a:t>5. VPN(</a:t>
            </a:r>
            <a:r>
              <a:rPr lang="en-CN" dirty="0"/>
              <a:t>25105 19981 30693 36947 36825 20010 26159 20160 20040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dirty="0"/>
              <a:t>G</a:t>
            </a:r>
            <a:r>
              <a:rPr lang="en-CN" dirty="0"/>
              <a:t>reat class I recommend:</a:t>
            </a:r>
          </a:p>
          <a:p>
            <a:r>
              <a:rPr lang="en-CN" dirty="0"/>
              <a:t>UCB CS61a(python and structure): </a:t>
            </a:r>
            <a:r>
              <a:rPr lang="en-US" dirty="0">
                <a:hlinkClick r:id="rId3"/>
              </a:rPr>
              <a:t>https://cs61a.org</a:t>
            </a:r>
            <a:br>
              <a:rPr lang="en-US" dirty="0"/>
            </a:br>
            <a:r>
              <a:rPr lang="en-US" dirty="0"/>
              <a:t>Stanford CS106L(</a:t>
            </a:r>
            <a:r>
              <a:rPr lang="en-US" dirty="0" err="1"/>
              <a:t>Cpp</a:t>
            </a:r>
            <a:r>
              <a:rPr lang="en-US" dirty="0"/>
              <a:t>): </a:t>
            </a:r>
            <a:r>
              <a:rPr lang="en-US" dirty="0">
                <a:hlinkClick r:id="rId4"/>
              </a:rPr>
              <a:t>https://web.stanford.edu/class/cs106l/</a:t>
            </a:r>
            <a:br>
              <a:rPr lang="en-US" dirty="0"/>
            </a:br>
            <a:r>
              <a:rPr lang="en-US" dirty="0"/>
              <a:t>UCB CS189(ML): </a:t>
            </a:r>
            <a:r>
              <a:rPr lang="en-US" dirty="0">
                <a:hlinkClick r:id="rId5"/>
              </a:rPr>
              <a:t>https://eecs189.org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8BC9B-D3EB-A27A-0DCE-C2CAA816AB2A}"/>
              </a:ext>
            </a:extLst>
          </p:cNvPr>
          <p:cNvSpPr txBox="1"/>
          <p:nvPr/>
        </p:nvSpPr>
        <p:spPr>
          <a:xfrm>
            <a:off x="172994" y="5698421"/>
            <a:ext cx="983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</a:t>
            </a:r>
            <a:r>
              <a:rPr lang="en-CN" dirty="0">
                <a:highlight>
                  <a:srgbClr val="FFFF00"/>
                </a:highlight>
              </a:rPr>
              <a:t>ctually I don’t want to put too much burden on you, so just </a:t>
            </a:r>
            <a:r>
              <a:rPr lang="en-US" altLang="zh-CN" dirty="0">
                <a:highlight>
                  <a:srgbClr val="FFFF00"/>
                </a:highlight>
              </a:rPr>
              <a:t>get a superficial understanding </a:t>
            </a:r>
            <a:r>
              <a:rPr lang="en-CN" dirty="0">
                <a:highlight>
                  <a:srgbClr val="FFFF00"/>
                </a:highlight>
              </a:rPr>
              <a:t>will be cool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518C3-BFEB-441C-3EDB-ADACAE9CBADE}"/>
              </a:ext>
            </a:extLst>
          </p:cNvPr>
          <p:cNvSpPr txBox="1"/>
          <p:nvPr/>
        </p:nvSpPr>
        <p:spPr>
          <a:xfrm>
            <a:off x="10012611" y="575455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9A4FF-FB37-48E3-29C4-14D2E114D54A}"/>
              </a:ext>
            </a:extLst>
          </p:cNvPr>
          <p:cNvSpPr txBox="1"/>
          <p:nvPr/>
        </p:nvSpPr>
        <p:spPr>
          <a:xfrm>
            <a:off x="172994" y="6006876"/>
            <a:ext cx="5137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Hope you have a wonderful journey in these courses</a:t>
            </a:r>
          </a:p>
        </p:txBody>
      </p:sp>
    </p:spTree>
    <p:extLst>
      <p:ext uri="{BB962C8B-B14F-4D97-AF65-F5344CB8AC3E}">
        <p14:creationId xmlns:p14="http://schemas.microsoft.com/office/powerpoint/2010/main" val="410788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about setup file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C8C0E-40F1-323E-D9A5-3AEBC6DB26DB}"/>
              </a:ext>
            </a:extLst>
          </p:cNvPr>
          <p:cNvSpPr txBox="1"/>
          <p:nvPr/>
        </p:nvSpPr>
        <p:spPr>
          <a:xfrm>
            <a:off x="0" y="902567"/>
            <a:ext cx="125093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.bashrc	full file can check: </a:t>
            </a:r>
            <a:r>
              <a:rPr lang="en-US" dirty="0"/>
              <a:t>/</a:t>
            </a:r>
            <a:r>
              <a:rPr lang="en-US" dirty="0" err="1"/>
              <a:t>afs</a:t>
            </a:r>
            <a:r>
              <a:rPr lang="en-US" dirty="0"/>
              <a:t>/</a:t>
            </a:r>
            <a:r>
              <a:rPr lang="en-US" dirty="0" err="1"/>
              <a:t>ihep.ac.cn</a:t>
            </a:r>
            <a:r>
              <a:rPr lang="en-US" dirty="0"/>
              <a:t>/users/c/</a:t>
            </a:r>
            <a:r>
              <a:rPr lang="en-US" dirty="0" err="1"/>
              <a:t>chengxinliao</a:t>
            </a:r>
            <a:r>
              <a:rPr lang="en-US" dirty="0"/>
              <a:t>/.</a:t>
            </a:r>
            <a:r>
              <a:rPr lang="en-US" dirty="0" err="1"/>
              <a:t>bashrc</a:t>
            </a:r>
            <a:br>
              <a:rPr lang="en-CN" dirty="0"/>
            </a:br>
            <a:endParaRPr lang="en-CN" dirty="0"/>
          </a:p>
          <a:p>
            <a:r>
              <a:rPr lang="en-US" dirty="0"/>
              <a:t>export PATH=/</a:t>
            </a:r>
            <a:r>
              <a:rPr lang="en-US" dirty="0" err="1"/>
              <a:t>cvmfs</a:t>
            </a:r>
            <a:r>
              <a:rPr lang="en-US" dirty="0"/>
              <a:t>/</a:t>
            </a:r>
            <a:r>
              <a:rPr lang="en-US" dirty="0" err="1"/>
              <a:t>common.ihep.ac.cn</a:t>
            </a:r>
            <a:r>
              <a:rPr lang="en-US" dirty="0"/>
              <a:t>/software/</a:t>
            </a:r>
            <a:r>
              <a:rPr lang="en-US" dirty="0" err="1"/>
              <a:t>hepjob</a:t>
            </a:r>
            <a:r>
              <a:rPr lang="en-US" dirty="0"/>
              <a:t>/bin:$PATH</a:t>
            </a:r>
            <a:br>
              <a:rPr lang="en-CN" dirty="0"/>
            </a:br>
            <a:r>
              <a:rPr lang="en-US" dirty="0"/>
              <a:t>export PATH=/</a:t>
            </a:r>
            <a:r>
              <a:rPr lang="en-US" dirty="0" err="1"/>
              <a:t>cvmfs</a:t>
            </a:r>
            <a:r>
              <a:rPr lang="en-US" dirty="0"/>
              <a:t>/</a:t>
            </a:r>
            <a:r>
              <a:rPr lang="en-US" dirty="0" err="1"/>
              <a:t>container.ihep.ac.cn</a:t>
            </a:r>
            <a:r>
              <a:rPr lang="en-US" dirty="0"/>
              <a:t>/bin:$PATH</a:t>
            </a:r>
            <a:br>
              <a:rPr lang="en-CN" dirty="0"/>
            </a:br>
            <a:r>
              <a:rPr lang="en-US" dirty="0"/>
              <a:t>export PATH=$PATH:/</a:t>
            </a:r>
            <a:r>
              <a:rPr lang="en-US" dirty="0" err="1"/>
              <a:t>afs</a:t>
            </a:r>
            <a:r>
              <a:rPr lang="en-US" dirty="0"/>
              <a:t>/</a:t>
            </a:r>
            <a:r>
              <a:rPr lang="en-US" dirty="0" err="1"/>
              <a:t>ihep.ac.cn</a:t>
            </a:r>
            <a:r>
              <a:rPr lang="en-US" dirty="0"/>
              <a:t>/users/c/</a:t>
            </a:r>
            <a:r>
              <a:rPr lang="en-US" dirty="0" err="1">
                <a:highlight>
                  <a:srgbClr val="FFFF00"/>
                </a:highlight>
              </a:rPr>
              <a:t>chengxinliao</a:t>
            </a:r>
            <a:r>
              <a:rPr lang="en-US" dirty="0"/>
              <a:t>/.local/bin</a:t>
            </a:r>
            <a:br>
              <a:rPr lang="en-US" dirty="0"/>
            </a:br>
            <a:endParaRPr lang="en-US" dirty="0"/>
          </a:p>
          <a:p>
            <a:r>
              <a:rPr lang="en-US" sz="1200" dirty="0"/>
              <a:t>export  C_INCLUDE_PATH=/</a:t>
            </a:r>
            <a:r>
              <a:rPr lang="en-US" sz="1200" dirty="0" err="1"/>
              <a:t>publicfs</a:t>
            </a:r>
            <a:r>
              <a:rPr lang="en-US" sz="1200" dirty="0"/>
              <a:t>/atlas/</a:t>
            </a:r>
            <a:r>
              <a:rPr lang="en-US" sz="1200" dirty="0" err="1"/>
              <a:t>atlasnew</a:t>
            </a:r>
            <a:r>
              <a:rPr lang="en-US" sz="1200" dirty="0"/>
              <a:t>/SUSY/users/</a:t>
            </a:r>
            <a:r>
              <a:rPr lang="en-US" sz="1200" dirty="0" err="1">
                <a:highlight>
                  <a:srgbClr val="FFFF00"/>
                </a:highlight>
              </a:rPr>
              <a:t>chengxinliao</a:t>
            </a:r>
            <a:r>
              <a:rPr lang="en-US" sz="1200" dirty="0"/>
              <a:t>/</a:t>
            </a:r>
            <a:r>
              <a:rPr lang="en-US" sz="1200" dirty="0" err="1"/>
              <a:t>MiniAnalysis</a:t>
            </a:r>
            <a:r>
              <a:rPr lang="en-US" sz="1200" dirty="0"/>
              <a:t>/include:/</a:t>
            </a:r>
            <a:r>
              <a:rPr lang="en-US" sz="1200" dirty="0" err="1"/>
              <a:t>publicfs</a:t>
            </a:r>
            <a:r>
              <a:rPr lang="en-US" sz="1200" dirty="0"/>
              <a:t>/atlas/</a:t>
            </a:r>
            <a:r>
              <a:rPr lang="en-US" sz="1200" dirty="0" err="1"/>
              <a:t>atlasnew</a:t>
            </a:r>
            <a:r>
              <a:rPr lang="en-US" sz="1200" dirty="0"/>
              <a:t>/SUSY/users/</a:t>
            </a:r>
            <a:r>
              <a:rPr lang="en-US" sz="1200" dirty="0" err="1">
                <a:highlight>
                  <a:srgbClr val="FFFF00"/>
                </a:highlight>
              </a:rPr>
              <a:t>chengxinliao</a:t>
            </a:r>
            <a:r>
              <a:rPr lang="en-US" sz="1200" dirty="0"/>
              <a:t>/</a:t>
            </a:r>
            <a:r>
              <a:rPr lang="en-US" sz="1200" dirty="0" err="1"/>
              <a:t>MiniAnalysis</a:t>
            </a:r>
            <a:r>
              <a:rPr lang="en-US" sz="1200" dirty="0"/>
              <a:t>/</a:t>
            </a:r>
            <a:r>
              <a:rPr lang="en-US" sz="1200" dirty="0" err="1"/>
              <a:t>src</a:t>
            </a:r>
            <a:r>
              <a:rPr lang="en-US" sz="1200" dirty="0"/>
              <a:t>:$C_INCLUDE_PATH</a:t>
            </a:r>
            <a:br>
              <a:rPr lang="en-US" sz="1200" dirty="0"/>
            </a:br>
            <a:r>
              <a:rPr lang="en-US" sz="1200" dirty="0"/>
              <a:t>export CPLUS_INCLUDE_PATH=/</a:t>
            </a:r>
            <a:r>
              <a:rPr lang="en-US" sz="1200" dirty="0" err="1"/>
              <a:t>publicfs</a:t>
            </a:r>
            <a:r>
              <a:rPr lang="en-US" sz="1200" dirty="0"/>
              <a:t>/atlas/</a:t>
            </a:r>
            <a:r>
              <a:rPr lang="en-US" sz="1200" dirty="0" err="1"/>
              <a:t>atlasnew</a:t>
            </a:r>
            <a:r>
              <a:rPr lang="en-US" sz="1200" dirty="0"/>
              <a:t>/SUSY/users/</a:t>
            </a:r>
            <a:r>
              <a:rPr lang="en-US" sz="1200" dirty="0" err="1">
                <a:highlight>
                  <a:srgbClr val="FFFF00"/>
                </a:highlight>
              </a:rPr>
              <a:t>chengxinliao</a:t>
            </a:r>
            <a:r>
              <a:rPr lang="en-US" sz="1200" dirty="0"/>
              <a:t>/</a:t>
            </a:r>
            <a:r>
              <a:rPr lang="en-US" sz="1200" dirty="0" err="1"/>
              <a:t>MiniAnalysis</a:t>
            </a:r>
            <a:r>
              <a:rPr lang="en-US" sz="1200" dirty="0"/>
              <a:t>/include:/</a:t>
            </a:r>
            <a:r>
              <a:rPr lang="en-US" sz="1200" dirty="0" err="1"/>
              <a:t>publicfs</a:t>
            </a:r>
            <a:r>
              <a:rPr lang="en-US" sz="1200" dirty="0"/>
              <a:t>/atlas/</a:t>
            </a:r>
            <a:r>
              <a:rPr lang="en-US" sz="1200" dirty="0" err="1"/>
              <a:t>atlasnew</a:t>
            </a:r>
            <a:r>
              <a:rPr lang="en-US" sz="1200" dirty="0"/>
              <a:t>/SUSY/users/</a:t>
            </a:r>
            <a:r>
              <a:rPr lang="en-US" sz="1200" dirty="0" err="1">
                <a:highlight>
                  <a:srgbClr val="FFFF00"/>
                </a:highlight>
              </a:rPr>
              <a:t>chengxinliao</a:t>
            </a:r>
            <a:r>
              <a:rPr lang="en-US" sz="1200" dirty="0"/>
              <a:t>/</a:t>
            </a:r>
            <a:r>
              <a:rPr lang="en-US" sz="1200" dirty="0" err="1"/>
              <a:t>MiniAnalysis</a:t>
            </a:r>
            <a:r>
              <a:rPr lang="en-US" sz="1200" dirty="0"/>
              <a:t>/</a:t>
            </a:r>
            <a:r>
              <a:rPr lang="en-US" sz="1200" dirty="0" err="1"/>
              <a:t>src</a:t>
            </a:r>
            <a:r>
              <a:rPr lang="en-US" sz="1200" dirty="0"/>
              <a:t>:$CPULS_INCLUDE_PATH</a:t>
            </a:r>
            <a:br>
              <a:rPr lang="en-US" sz="1200" dirty="0"/>
            </a:br>
            <a:br>
              <a:rPr lang="en-US" sz="1200" dirty="0"/>
            </a:br>
            <a:r>
              <a:rPr lang="en-US" dirty="0"/>
              <a:t>export ATLAS_LOCAL_ROOT_BASE=/</a:t>
            </a:r>
            <a:r>
              <a:rPr lang="en-US" dirty="0" err="1"/>
              <a:t>cvmfs</a:t>
            </a:r>
            <a:r>
              <a:rPr lang="en-US" dirty="0"/>
              <a:t>/</a:t>
            </a:r>
            <a:r>
              <a:rPr lang="en-US" dirty="0" err="1"/>
              <a:t>atlas.cern.ch</a:t>
            </a:r>
            <a:r>
              <a:rPr lang="en-US" dirty="0"/>
              <a:t>/repo/</a:t>
            </a:r>
            <a:r>
              <a:rPr lang="en-US" dirty="0" err="1"/>
              <a:t>ATLASLocalRootBase</a:t>
            </a:r>
            <a:br>
              <a:rPr lang="en-US" dirty="0"/>
            </a:br>
            <a:r>
              <a:rPr lang="en-US" dirty="0"/>
              <a:t>alias </a:t>
            </a:r>
            <a:r>
              <a:rPr lang="en-US" dirty="0" err="1"/>
              <a:t>setupATLAS</a:t>
            </a:r>
            <a:r>
              <a:rPr lang="en-US" dirty="0"/>
              <a:t>='source ${ATLAS_LOCAL_ROOT_BASE}/user/</a:t>
            </a:r>
            <a:r>
              <a:rPr lang="en-US" dirty="0" err="1"/>
              <a:t>atlasLocalSetup.sh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alias setupATLAS6='source ${ATLAS_LOCAL_ROOT_BASE}/user/</a:t>
            </a:r>
            <a:r>
              <a:rPr lang="en-US" dirty="0" err="1"/>
              <a:t>atlasLocalSetup.sh</a:t>
            </a:r>
            <a:r>
              <a:rPr lang="en-US" dirty="0"/>
              <a:t> -c slc6’</a:t>
            </a:r>
            <a:br>
              <a:rPr lang="en-US" sz="1400" dirty="0"/>
            </a:br>
            <a:br>
              <a:rPr lang="en-US" sz="1400" dirty="0"/>
            </a:br>
            <a:r>
              <a:rPr lang="en-US" dirty="0"/>
              <a:t>source /</a:t>
            </a:r>
            <a:r>
              <a:rPr lang="en-US" dirty="0" err="1"/>
              <a:t>publicfs</a:t>
            </a:r>
            <a:r>
              <a:rPr lang="en-US" dirty="0"/>
              <a:t>/atlas/</a:t>
            </a:r>
            <a:r>
              <a:rPr lang="en-US" dirty="0" err="1"/>
              <a:t>atlasnew</a:t>
            </a:r>
            <a:r>
              <a:rPr lang="en-US" dirty="0"/>
              <a:t>/SUSY/users/</a:t>
            </a:r>
            <a:r>
              <a:rPr lang="en-US" dirty="0" err="1">
                <a:highlight>
                  <a:srgbClr val="FFFF00"/>
                </a:highlight>
              </a:rPr>
              <a:t>chengxinliao</a:t>
            </a:r>
            <a:r>
              <a:rPr lang="en-US" dirty="0"/>
              <a:t>/</a:t>
            </a:r>
            <a:r>
              <a:rPr lang="en-US" dirty="0" err="1"/>
              <a:t>setup_initiate.sh</a:t>
            </a:r>
            <a:br>
              <a:rPr lang="en-US" dirty="0"/>
            </a:br>
            <a:r>
              <a:rPr lang="en-US" dirty="0" err="1"/>
              <a:t>lsetup</a:t>
            </a:r>
            <a:r>
              <a:rPr lang="en-US" dirty="0"/>
              <a:t> </a:t>
            </a:r>
            <a:r>
              <a:rPr lang="en-US" dirty="0" err="1"/>
              <a:t>cmake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alias </a:t>
            </a:r>
            <a:r>
              <a:rPr lang="en-US" dirty="0" err="1">
                <a:highlight>
                  <a:srgbClr val="FFFF00"/>
                </a:highlight>
              </a:rPr>
              <a:t>liao</a:t>
            </a:r>
            <a:r>
              <a:rPr lang="en-US" dirty="0">
                <a:highlight>
                  <a:srgbClr val="FFFF00"/>
                </a:highlight>
              </a:rPr>
              <a:t>='cd /</a:t>
            </a:r>
            <a:r>
              <a:rPr lang="en-US" dirty="0" err="1">
                <a:highlight>
                  <a:srgbClr val="FFFF00"/>
                </a:highlight>
              </a:rPr>
              <a:t>publicfs</a:t>
            </a:r>
            <a:r>
              <a:rPr lang="en-US" dirty="0">
                <a:highlight>
                  <a:srgbClr val="FFFF00"/>
                </a:highlight>
              </a:rPr>
              <a:t>/atlas/</a:t>
            </a:r>
            <a:r>
              <a:rPr lang="en-US" dirty="0" err="1">
                <a:highlight>
                  <a:srgbClr val="FFFF00"/>
                </a:highlight>
              </a:rPr>
              <a:t>atlasnew</a:t>
            </a:r>
            <a:r>
              <a:rPr lang="en-US" dirty="0">
                <a:highlight>
                  <a:srgbClr val="FFFF00"/>
                </a:highlight>
              </a:rPr>
              <a:t>/SUSY/users/</a:t>
            </a:r>
            <a:r>
              <a:rPr lang="en-US" dirty="0" err="1">
                <a:highlight>
                  <a:srgbClr val="FFFF00"/>
                </a:highlight>
              </a:rPr>
              <a:t>chengxinliao</a:t>
            </a:r>
            <a:r>
              <a:rPr lang="en-US" dirty="0">
                <a:highlight>
                  <a:srgbClr val="FFFF00"/>
                </a:highlight>
              </a:rPr>
              <a:t>'</a:t>
            </a:r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A2B81-A61E-F5BC-B3DE-DF30036A1302}"/>
              </a:ext>
            </a:extLst>
          </p:cNvPr>
          <p:cNvSpPr txBox="1"/>
          <p:nvPr/>
        </p:nvSpPr>
        <p:spPr>
          <a:xfrm>
            <a:off x="8163338" y="1901658"/>
            <a:ext cx="267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 and Cpp include/lib path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E2AFE0-3F8F-35D2-9F08-8A5995F2AE3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593496" y="2086324"/>
            <a:ext cx="569842" cy="48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1B7184-80DD-1720-51EF-79A5382F85AC}"/>
              </a:ext>
            </a:extLst>
          </p:cNvPr>
          <p:cNvCxnSpPr/>
          <p:nvPr/>
        </p:nvCxnSpPr>
        <p:spPr>
          <a:xfrm flipH="1" flipV="1">
            <a:off x="6096000" y="5261113"/>
            <a:ext cx="1113183" cy="21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CD00F1-77D8-9C84-CD64-4ABFF2E7BE26}"/>
              </a:ext>
            </a:extLst>
          </p:cNvPr>
          <p:cNvSpPr txBox="1"/>
          <p:nvPr/>
        </p:nvSpPr>
        <p:spPr>
          <a:xfrm>
            <a:off x="6533322" y="5549993"/>
            <a:ext cx="476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elp you cd to work dir, remember change name</a:t>
            </a:r>
          </a:p>
        </p:txBody>
      </p:sp>
    </p:spTree>
    <p:extLst>
      <p:ext uri="{BB962C8B-B14F-4D97-AF65-F5344CB8AC3E}">
        <p14:creationId xmlns:p14="http://schemas.microsoft.com/office/powerpoint/2010/main" val="213510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about setup file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C2C2D-B8E6-6004-DC8B-59557376FA98}"/>
              </a:ext>
            </a:extLst>
          </p:cNvPr>
          <p:cNvSpPr txBox="1"/>
          <p:nvPr/>
        </p:nvSpPr>
        <p:spPr>
          <a:xfrm>
            <a:off x="265043" y="954157"/>
            <a:ext cx="103030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etup_initiate.sh	full detail can check: </a:t>
            </a:r>
            <a:r>
              <a:rPr lang="en-US" dirty="0"/>
              <a:t>/</a:t>
            </a:r>
            <a:r>
              <a:rPr lang="en-US" dirty="0" err="1"/>
              <a:t>publicfs</a:t>
            </a:r>
            <a:r>
              <a:rPr lang="en-US" dirty="0"/>
              <a:t>/atlas/</a:t>
            </a:r>
            <a:r>
              <a:rPr lang="en-US" dirty="0" err="1"/>
              <a:t>atlasnew</a:t>
            </a:r>
            <a:r>
              <a:rPr lang="en-US" dirty="0"/>
              <a:t>/SUSY/users/</a:t>
            </a:r>
            <a:r>
              <a:rPr lang="en-US" dirty="0" err="1"/>
              <a:t>chengxinliao</a:t>
            </a:r>
            <a:r>
              <a:rPr lang="en-US" dirty="0"/>
              <a:t>/s</a:t>
            </a:r>
            <a:r>
              <a:rPr lang="en-CN" dirty="0"/>
              <a:t>etup_initiate.sh</a:t>
            </a:r>
            <a:br>
              <a:rPr lang="en-CN" dirty="0"/>
            </a:br>
            <a:br>
              <a:rPr lang="en-CN" dirty="0"/>
            </a:br>
            <a:r>
              <a:rPr lang="en-US" dirty="0" err="1"/>
              <a:t>setupATLAS</a:t>
            </a:r>
            <a:br>
              <a:rPr lang="en-US" dirty="0"/>
            </a:br>
            <a:r>
              <a:rPr lang="en-US" dirty="0" err="1"/>
              <a:t>lsetup</a:t>
            </a:r>
            <a:r>
              <a:rPr lang="en-US" dirty="0"/>
              <a:t> "views LCG_102b_ATLAS_22 x86_64-centos9-gcc11-opt”</a:t>
            </a:r>
            <a:br>
              <a:rPr lang="en-US" dirty="0"/>
            </a:br>
            <a:r>
              <a:rPr lang="en-US" dirty="0"/>
              <a:t>unset PYTHONHOME</a:t>
            </a:r>
            <a:br>
              <a:rPr lang="en-US" dirty="0"/>
            </a:br>
            <a:r>
              <a:rPr lang="en-US" dirty="0"/>
              <a:t>export </a:t>
            </a:r>
            <a:r>
              <a:rPr lang="en-US" dirty="0" err="1"/>
              <a:t>Dir_MiniAnalysis</a:t>
            </a:r>
            <a:r>
              <a:rPr lang="en-US" dirty="0"/>
              <a:t>="/</a:t>
            </a:r>
            <a:r>
              <a:rPr lang="en-US" dirty="0" err="1"/>
              <a:t>publicfs</a:t>
            </a:r>
            <a:r>
              <a:rPr lang="en-US" dirty="0"/>
              <a:t>/atlas/</a:t>
            </a:r>
            <a:r>
              <a:rPr lang="en-US" dirty="0" err="1"/>
              <a:t>atlasnew</a:t>
            </a:r>
            <a:r>
              <a:rPr lang="en-US" dirty="0"/>
              <a:t>/SUSY/users/</a:t>
            </a:r>
            <a:r>
              <a:rPr lang="en-US" dirty="0" err="1"/>
              <a:t>chengxinliao</a:t>
            </a:r>
            <a:r>
              <a:rPr lang="en-US" dirty="0"/>
              <a:t>/</a:t>
            </a:r>
            <a:r>
              <a:rPr lang="en-US" dirty="0" err="1"/>
              <a:t>MiniAnalysis</a:t>
            </a:r>
            <a:r>
              <a:rPr lang="en-US" dirty="0"/>
              <a:t>/”</a:t>
            </a:r>
            <a:br>
              <a:rPr lang="en-US" dirty="0"/>
            </a:br>
            <a:r>
              <a:rPr lang="en-US" dirty="0"/>
              <a:t>export </a:t>
            </a:r>
            <a:r>
              <a:rPr lang="en-US" dirty="0" err="1"/>
              <a:t>Dir_BOOST</a:t>
            </a:r>
            <a:r>
              <a:rPr lang="en-US" dirty="0"/>
              <a:t>="/</a:t>
            </a:r>
            <a:r>
              <a:rPr lang="en-US" dirty="0" err="1"/>
              <a:t>cvmfs</a:t>
            </a:r>
            <a:r>
              <a:rPr lang="en-US" dirty="0"/>
              <a:t>/</a:t>
            </a:r>
            <a:r>
              <a:rPr lang="en-US" dirty="0" err="1"/>
              <a:t>sft.cern.ch</a:t>
            </a:r>
            <a:r>
              <a:rPr lang="en-US" dirty="0"/>
              <a:t>/</a:t>
            </a:r>
            <a:r>
              <a:rPr lang="en-US" dirty="0" err="1"/>
              <a:t>lcg</a:t>
            </a:r>
            <a:r>
              <a:rPr lang="en-US" dirty="0"/>
              <a:t>/releases/Boost/1.72.0-7bbce/x86_64-centos7-gcc8-opt”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  <a:r>
              <a:rPr lang="en-US" dirty="0" err="1"/>
              <a:t>bash_profile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source ~/.</a:t>
            </a:r>
            <a:r>
              <a:rPr lang="en-US" dirty="0" err="1"/>
              <a:t>bashrc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5098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C1C1 analysis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D13B0-F628-E3CC-088A-3D0060623697}"/>
              </a:ext>
            </a:extLst>
          </p:cNvPr>
          <p:cNvSpPr txBox="1"/>
          <p:nvPr/>
        </p:nvSpPr>
        <p:spPr>
          <a:xfrm>
            <a:off x="79006" y="1393497"/>
            <a:ext cx="117944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process of analysis</a:t>
            </a:r>
            <a:br>
              <a:rPr lang="en-CN" dirty="0"/>
            </a:br>
            <a:br>
              <a:rPr lang="en-CN" sz="3200" dirty="0"/>
            </a:br>
            <a:r>
              <a:rPr lang="en-CN" sz="2400" dirty="0"/>
              <a:t>pre-selection -&gt; MC_modeling check</a:t>
            </a:r>
            <a:r>
              <a:rPr lang="en-CN" sz="2400" dirty="0">
                <a:sym typeface="Wingdings" pitchFamily="2" charset="2"/>
              </a:rPr>
              <a:t> -&gt; kinematic distribution -&gt;  CutCount and define signal region–&gt; bkg estimation and error analysis(data-driven, ABCD method)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51685-7D57-D850-1E3D-662621DDA95D}"/>
              </a:ext>
            </a:extLst>
          </p:cNvPr>
          <p:cNvSpPr txBox="1"/>
          <p:nvPr/>
        </p:nvSpPr>
        <p:spPr>
          <a:xfrm>
            <a:off x="4492487" y="1425770"/>
            <a:ext cx="431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electe powerful var to separate sig and bkg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CAE338-9D78-8610-86FC-BA25BD8D0B70}"/>
              </a:ext>
            </a:extLst>
          </p:cNvPr>
          <p:cNvCxnSpPr/>
          <p:nvPr/>
        </p:nvCxnSpPr>
        <p:spPr>
          <a:xfrm flipV="1">
            <a:off x="5565406" y="1827375"/>
            <a:ext cx="424070" cy="37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iagram of a clock&#10;&#10;Description automatically generated">
            <a:extLst>
              <a:ext uri="{FF2B5EF4-FFF2-40B4-BE49-F238E27FC236}">
                <a16:creationId xmlns:a16="http://schemas.microsoft.com/office/drawing/2014/main" id="{6014FC5C-49E8-7005-197F-4F3BA6AB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3935"/>
            <a:ext cx="4238020" cy="3290698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4775872E-AA84-D693-698F-E7480E0DF252}"/>
              </a:ext>
            </a:extLst>
          </p:cNvPr>
          <p:cNvSpPr/>
          <p:nvPr/>
        </p:nvSpPr>
        <p:spPr>
          <a:xfrm>
            <a:off x="3961893" y="3729853"/>
            <a:ext cx="901655" cy="1818861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14B3A0-7E30-4CB5-61C2-3A7CAB88EEDE}"/>
              </a:ext>
            </a:extLst>
          </p:cNvPr>
          <p:cNvSpPr txBox="1"/>
          <p:nvPr/>
        </p:nvSpPr>
        <p:spPr>
          <a:xfrm>
            <a:off x="4492487" y="3900619"/>
            <a:ext cx="3023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== 2 medium tau(OS)</a:t>
            </a:r>
            <a:br>
              <a:rPr lang="en-CN" dirty="0"/>
            </a:br>
            <a:r>
              <a:rPr lang="en-CN" dirty="0"/>
              <a:t>b-jet veto</a:t>
            </a:r>
            <a:br>
              <a:rPr lang="en-CN" dirty="0"/>
            </a:br>
            <a:r>
              <a:rPr lang="en-CN" dirty="0"/>
              <a:t>Z/H veto(M_tautau) &gt; 120GeV</a:t>
            </a:r>
            <a:br>
              <a:rPr lang="en-CN" dirty="0"/>
            </a:br>
            <a:r>
              <a:rPr lang="en-CN" dirty="0"/>
              <a:t>asymmetric di-tau trigger</a:t>
            </a:r>
            <a:br>
              <a:rPr lang="en-CN" dirty="0"/>
            </a:br>
            <a:r>
              <a:rPr lang="en-CN" dirty="0"/>
              <a:t>MET &lt; 150GeV</a:t>
            </a:r>
          </a:p>
        </p:txBody>
      </p:sp>
      <p:pic>
        <p:nvPicPr>
          <p:cNvPr id="9" name="Picture 8" descr="A number with numbers on it&#10;&#10;Description automatically generated">
            <a:extLst>
              <a:ext uri="{FF2B5EF4-FFF2-40B4-BE49-F238E27FC236}">
                <a16:creationId xmlns:a16="http://schemas.microsoft.com/office/drawing/2014/main" id="{B5F1EB67-4DD7-4AD5-EFD3-10318687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633" y="5659321"/>
            <a:ext cx="3594100" cy="46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4EBF26-1850-72A6-5233-A5541789271A}"/>
              </a:ext>
            </a:extLst>
          </p:cNvPr>
          <p:cNvSpPr txBox="1"/>
          <p:nvPr/>
        </p:nvSpPr>
        <p:spPr>
          <a:xfrm>
            <a:off x="5493063" y="5759889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ignal choose:</a:t>
            </a:r>
          </a:p>
        </p:txBody>
      </p:sp>
    </p:spTree>
    <p:extLst>
      <p:ext uri="{BB962C8B-B14F-4D97-AF65-F5344CB8AC3E}">
        <p14:creationId xmlns:p14="http://schemas.microsoft.com/office/powerpoint/2010/main" val="106103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slimmer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pic>
        <p:nvPicPr>
          <p:cNvPr id="9" name="Picture 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36B44F8-FE63-C6FC-F07B-A9523631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1" y="2702089"/>
            <a:ext cx="4945738" cy="20769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8D52CA-22D6-BCA9-5239-CFF51488B513}"/>
              </a:ext>
            </a:extLst>
          </p:cNvPr>
          <p:cNvSpPr txBox="1"/>
          <p:nvPr/>
        </p:nvSpPr>
        <p:spPr>
          <a:xfrm>
            <a:off x="397565" y="856416"/>
            <a:ext cx="9963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CN" dirty="0"/>
              <a:t>ode can be find at </a:t>
            </a:r>
            <a:r>
              <a:rPr lang="en-US" dirty="0"/>
              <a:t>/</a:t>
            </a:r>
            <a:r>
              <a:rPr lang="en-US" dirty="0" err="1"/>
              <a:t>publicfs</a:t>
            </a:r>
            <a:r>
              <a:rPr lang="en-US" dirty="0"/>
              <a:t>/atlas/</a:t>
            </a:r>
            <a:r>
              <a:rPr lang="en-US" dirty="0" err="1"/>
              <a:t>atlasnew</a:t>
            </a:r>
            <a:r>
              <a:rPr lang="en-US" dirty="0"/>
              <a:t>/SUSY/users/</a:t>
            </a:r>
            <a:r>
              <a:rPr lang="en-US" dirty="0" err="1"/>
              <a:t>chengxinliao</a:t>
            </a:r>
            <a:r>
              <a:rPr lang="en-US" dirty="0"/>
              <a:t>/Run2-C1C1/</a:t>
            </a:r>
            <a:r>
              <a:rPr lang="en-US" dirty="0" err="1"/>
              <a:t>easycode</a:t>
            </a:r>
            <a:r>
              <a:rPr lang="en-US" dirty="0"/>
              <a:t>/</a:t>
            </a:r>
            <a:r>
              <a:rPr lang="en-US" dirty="0" err="1"/>
              <a:t>slimmer.cxx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slimmer actually just a code that you can apply cut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42D12-4C21-5841-B1F3-55113016D69C}"/>
              </a:ext>
            </a:extLst>
          </p:cNvPr>
          <p:cNvSpPr txBox="1"/>
          <p:nvPr/>
        </p:nvSpPr>
        <p:spPr>
          <a:xfrm>
            <a:off x="397565" y="1828800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CN" dirty="0"/>
              <a:t>oading bkg sample and signal</a:t>
            </a:r>
          </a:p>
        </p:txBody>
      </p:sp>
      <p:pic>
        <p:nvPicPr>
          <p:cNvPr id="21" name="Picture 2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1F0DDF0-47C5-C536-BFB7-3C75F2425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1" y="4823082"/>
            <a:ext cx="7772400" cy="1271474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108C88F-3AD2-044E-E6F8-26BBDE72D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464" y="1857817"/>
            <a:ext cx="43307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E7B161-8B8D-EEEC-7F23-75BEF8F22F35}"/>
              </a:ext>
            </a:extLst>
          </p:cNvPr>
          <p:cNvSpPr txBox="1"/>
          <p:nvPr/>
        </p:nvSpPr>
        <p:spPr>
          <a:xfrm>
            <a:off x="5687878" y="1449477"/>
            <a:ext cx="62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the name of file, if you don’t get it, can check the log file</a:t>
            </a:r>
            <a:endParaRPr lang="en-CN" dirty="0"/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F4F21DAD-E02E-1B3D-F890-A14D13ADA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464" y="3590484"/>
            <a:ext cx="5319102" cy="9625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EAE7E6-887D-F5CA-29D1-260CD54A7347}"/>
              </a:ext>
            </a:extLst>
          </p:cNvPr>
          <p:cNvSpPr txBox="1"/>
          <p:nvPr/>
        </p:nvSpPr>
        <p:spPr>
          <a:xfrm>
            <a:off x="5557520" y="3320390"/>
            <a:ext cx="2814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 </a:t>
            </a:r>
            <a:r>
              <a:rPr lang="en-CN" sz="1400" dirty="0"/>
              <a:t>the output of slimmer, the log file</a:t>
            </a:r>
          </a:p>
        </p:txBody>
      </p:sp>
    </p:spTree>
    <p:extLst>
      <p:ext uri="{BB962C8B-B14F-4D97-AF65-F5344CB8AC3E}">
        <p14:creationId xmlns:p14="http://schemas.microsoft.com/office/powerpoint/2010/main" val="205234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slimmer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42D12-4C21-5841-B1F3-55113016D69C}"/>
              </a:ext>
            </a:extLst>
          </p:cNvPr>
          <p:cNvSpPr txBox="1"/>
          <p:nvPr/>
        </p:nvSpPr>
        <p:spPr>
          <a:xfrm>
            <a:off x="397565" y="1134319"/>
            <a:ext cx="553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set the input vars, which must can be find in branch</a:t>
            </a:r>
            <a:endParaRPr lang="en-CN" dirty="0"/>
          </a:p>
        </p:txBody>
      </p:sp>
      <p:pic>
        <p:nvPicPr>
          <p:cNvPr id="23" name="Picture 22" descr="A computer code with purple text&#10;&#10;Description automatically generated">
            <a:extLst>
              <a:ext uri="{FF2B5EF4-FFF2-40B4-BE49-F238E27FC236}">
                <a16:creationId xmlns:a16="http://schemas.microsoft.com/office/drawing/2014/main" id="{3621895C-8217-604A-C4D3-80E6E8CA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27" y="1442890"/>
            <a:ext cx="6228522" cy="1638209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833A0A-489F-0089-7831-43638E1B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8" y="3182511"/>
            <a:ext cx="3170510" cy="2443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5E4EEB-957C-84A3-1D37-F43ED6DB4238}"/>
              </a:ext>
            </a:extLst>
          </p:cNvPr>
          <p:cNvSpPr txBox="1"/>
          <p:nvPr/>
        </p:nvSpPr>
        <p:spPr>
          <a:xfrm>
            <a:off x="3641737" y="4138667"/>
            <a:ext cx="443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CN" dirty="0"/>
              <a:t>enerate new branch in the root file of result</a:t>
            </a:r>
          </a:p>
        </p:txBody>
      </p:sp>
      <p:pic>
        <p:nvPicPr>
          <p:cNvPr id="16" name="Picture 1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0BBC00F-8FCE-8F14-4881-2356E2462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265" y="1229659"/>
            <a:ext cx="1539463" cy="45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4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slimmer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26C16-056A-E0B8-556B-E005FAE2FF37}"/>
              </a:ext>
            </a:extLst>
          </p:cNvPr>
          <p:cNvSpPr txBox="1"/>
          <p:nvPr/>
        </p:nvSpPr>
        <p:spPr>
          <a:xfrm>
            <a:off x="590309" y="1163748"/>
            <a:ext cx="625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the branch and C</a:t>
            </a:r>
            <a:r>
              <a:rPr lang="en-CN" dirty="0"/>
              <a:t>alculate the var you gone put into branch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84C42F32-6B52-1AB9-910C-18EC065CE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67" y="1634492"/>
            <a:ext cx="7772400" cy="2053635"/>
          </a:xfrm>
          <a:prstGeom prst="rect">
            <a:avLst/>
          </a:prstGeom>
        </p:spPr>
      </p:pic>
      <p:pic>
        <p:nvPicPr>
          <p:cNvPr id="24" name="Picture 2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E1FB045-8F00-E0D0-8194-C196789B6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783" y="1634492"/>
            <a:ext cx="3170510" cy="24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1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5261</TotalTime>
  <Words>1730</Words>
  <Application>Microsoft Macintosh PowerPoint</Application>
  <PresentationFormat>Widescreen</PresentationFormat>
  <Paragraphs>143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PingFang SC Medium</vt:lpstr>
      <vt:lpstr>Arial</vt:lpstr>
      <vt:lpstr>Calibri</vt:lpstr>
      <vt:lpstr>Calibri Light</vt:lpstr>
      <vt:lpstr>Times New Roman</vt:lpstr>
      <vt:lpstr>Office Theme</vt:lpstr>
      <vt:lpstr>Setup and C1C1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廖诚鑫</dc:creator>
  <cp:lastModifiedBy>廖诚鑫</cp:lastModifiedBy>
  <cp:revision>307</cp:revision>
  <dcterms:created xsi:type="dcterms:W3CDTF">2024-11-26T11:49:43Z</dcterms:created>
  <dcterms:modified xsi:type="dcterms:W3CDTF">2025-03-06T07:19:59Z</dcterms:modified>
</cp:coreProperties>
</file>